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Ubuntu"/>
      <p:regular r:id="rId16"/>
      <p:bold r:id="rId17"/>
      <p:italic r:id="rId18"/>
      <p:boldItalic r:id="rId19"/>
    </p:embeddedFont>
    <p:embeddedFont>
      <p:font typeface="Fira Mono"/>
      <p:regular r:id="rId20"/>
      <p:bold r:id="rId21"/>
    </p:embeddedFont>
    <p:embeddedFont>
      <p:font typeface="Fira Sans Medium"/>
      <p:regular r:id="rId22"/>
      <p:bold r:id="rId23"/>
      <p:italic r:id="rId24"/>
      <p:boldItalic r:id="rId25"/>
    </p:embeddedFont>
    <p:embeddedFont>
      <p:font typeface="Fira Sans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Mono-regular.fntdata"/><Relationship Id="rId22" Type="http://schemas.openxmlformats.org/officeDocument/2006/relationships/font" Target="fonts/FiraSansMedium-regular.fntdata"/><Relationship Id="rId21" Type="http://schemas.openxmlformats.org/officeDocument/2006/relationships/font" Target="fonts/FiraMono-bold.fntdata"/><Relationship Id="rId24" Type="http://schemas.openxmlformats.org/officeDocument/2006/relationships/font" Target="fonts/FiraSansMedium-italic.fntdata"/><Relationship Id="rId23" Type="http://schemas.openxmlformats.org/officeDocument/2006/relationships/font" Target="fonts/FiraSa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Light-regular.fntdata"/><Relationship Id="rId25" Type="http://schemas.openxmlformats.org/officeDocument/2006/relationships/font" Target="fonts/FiraSansMedium-boldItalic.fntdata"/><Relationship Id="rId28" Type="http://schemas.openxmlformats.org/officeDocument/2006/relationships/font" Target="fonts/FiraSansLight-italic.fntdata"/><Relationship Id="rId27" Type="http://schemas.openxmlformats.org/officeDocument/2006/relationships/font" Target="fonts/FiraSans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buntu-bold.fntdata"/><Relationship Id="rId16" Type="http://schemas.openxmlformats.org/officeDocument/2006/relationships/font" Target="fonts/Ubuntu-regular.fntdata"/><Relationship Id="rId19" Type="http://schemas.openxmlformats.org/officeDocument/2006/relationships/font" Target="fonts/Ubuntu-boldItalic.fntdata"/><Relationship Id="rId18" Type="http://schemas.openxmlformats.org/officeDocument/2006/relationships/font" Target="fonts/Ubuntu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2147776"/>
            <a:ext cx="12193201" cy="1422651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Mono"/>
                <a:ea typeface="Fira Mono"/>
                <a:cs typeface="Fira Mono"/>
                <a:sym typeface="Fira Mon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459705" y="6462678"/>
            <a:ext cx="3416969" cy="3863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1988" y="3591697"/>
            <a:ext cx="12204000" cy="72000"/>
          </a:xfrm>
          <a:prstGeom prst="rect">
            <a:avLst/>
          </a:prstGeom>
          <a:solidFill>
            <a:srgbClr val="0083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D95F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0" y="2140476"/>
            <a:ext cx="12192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1828800" y="38608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b="0" i="0" sz="2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540000" y="-1692126"/>
            <a:ext cx="51120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 rot="5400000">
            <a:off x="7285037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1697037" y="-812798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-1"/>
            <a:ext cx="12193201" cy="93600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b="1" i="0" sz="40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11988" y="942480"/>
            <a:ext cx="12204000" cy="36000"/>
          </a:xfrm>
          <a:prstGeom prst="rect">
            <a:avLst/>
          </a:prstGeom>
          <a:solidFill>
            <a:srgbClr val="0083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D95F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02000" spcFirstLastPara="1" rIns="70200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67" u="none" cap="none" strike="noStrike">
                <a:solidFill>
                  <a:srgbClr val="BFBFB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1467" u="none" cap="none" strike="noStrike">
                <a:solidFill>
                  <a:srgbClr val="BFBFB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1467" u="none" cap="none" strike="noStrike">
                <a:solidFill>
                  <a:srgbClr val="BFBFB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1467" u="none" cap="none" strike="noStrike">
                <a:solidFill>
                  <a:srgbClr val="BFBFB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1467" u="none" cap="none" strike="noStrike">
                <a:solidFill>
                  <a:srgbClr val="BFBFB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1467" u="none" cap="none" strike="noStrike">
                <a:solidFill>
                  <a:srgbClr val="BFBFB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1467" u="none" cap="none" strike="noStrike">
                <a:solidFill>
                  <a:srgbClr val="BFBFB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1467" u="none" cap="none" strike="noStrike">
                <a:solidFill>
                  <a:srgbClr val="BFBFB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1467" u="none" cap="none" strike="noStrike">
                <a:solidFill>
                  <a:srgbClr val="BFBFB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6193370" y="153511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09603" y="273049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72000" spcFirstLastPara="1" rIns="7200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72000" spcFirstLastPara="1" rIns="7200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2389717" y="5367339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/>
        </p:nvSpPr>
        <p:spPr>
          <a:xfrm>
            <a:off x="4478400" y="6462677"/>
            <a:ext cx="32363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82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Server Side Web Development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ichalsnik.github.io/aos/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eetalex.org/swd/index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0" y="2140476"/>
            <a:ext cx="12192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SSWD – Project Presentation</a:t>
            </a:r>
            <a:endParaRPr/>
          </a:p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1458091" y="3675447"/>
            <a:ext cx="8919286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>
                <a:solidFill>
                  <a:schemeClr val="dk1"/>
                </a:solidFill>
              </a:rPr>
              <a:t>Kiddie Clubhouse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>
                <a:solidFill>
                  <a:schemeClr val="dk1"/>
                </a:solidFill>
              </a:rPr>
              <a:t>Aleksandar Mladenov</a:t>
            </a:r>
            <a:r>
              <a:rPr b="1" lang="en-US" sz="2400">
                <a:solidFill>
                  <a:schemeClr val="dk1"/>
                </a:solidFill>
              </a:rPr>
              <a:t>, James Walsh, Robert Tracey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/>
              <a:t>Features to Improve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Responsive design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More visually pleasing navigation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Visual Designs to be not as repetitive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Fix the live website bug and bring all functionality online</a:t>
            </a:r>
            <a:endParaRPr sz="2000"/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/>
              <a:t>Visual Design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Landing page – screenshot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Rounded sans-serif font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Modern </a:t>
            </a:r>
            <a:r>
              <a:rPr lang="en-US" sz="2000"/>
              <a:t>aesthetics with neutral</a:t>
            </a:r>
            <a:endParaRPr sz="2000"/>
          </a:p>
          <a:p>
            <a:pPr indent="0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background colours.</a:t>
            </a:r>
            <a:endParaRPr sz="2000"/>
          </a:p>
          <a:p>
            <a:pPr indent="-317482" lvl="0" marL="342882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Bright colour palette used to </a:t>
            </a:r>
            <a:endParaRPr sz="2000"/>
          </a:p>
          <a:p>
            <a:pPr indent="0" lvl="0" marL="34288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to compliment neutral backgrounds.</a:t>
            </a:r>
            <a:endParaRPr sz="2000"/>
          </a:p>
          <a:p>
            <a:pPr indent="-317482" lvl="0" marL="342882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Primary &amp; Secondary colours used</a:t>
            </a:r>
            <a:endParaRPr sz="2000"/>
          </a:p>
          <a:p>
            <a:pPr indent="0" lvl="0" marL="34288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to make gradients for buttons.</a:t>
            </a:r>
            <a:endParaRPr sz="2000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50" y="1522675"/>
            <a:ext cx="6360827" cy="3577974"/>
          </a:xfrm>
          <a:prstGeom prst="rect">
            <a:avLst/>
          </a:prstGeom>
          <a:noFill/>
          <a:ln cap="flat" cmpd="sng" w="28575">
            <a:solidFill>
              <a:srgbClr val="FF8F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/>
              <a:t>Visual Design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All pages used a grid system for a </a:t>
            </a:r>
            <a:endParaRPr sz="2000"/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clean minimal layout style and to</a:t>
            </a:r>
            <a:endParaRPr sz="2000"/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make all pages uniform.</a:t>
            </a:r>
            <a:endParaRPr sz="2000"/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Neutral</a:t>
            </a:r>
            <a:r>
              <a:rPr lang="en-US" sz="2000"/>
              <a:t> background colours with </a:t>
            </a:r>
            <a:r>
              <a:rPr lang="en-US" sz="2000"/>
              <a:t>primary</a:t>
            </a:r>
            <a:endParaRPr sz="2000"/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and secondary colours used for </a:t>
            </a:r>
            <a:endParaRPr sz="2000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highlighting</a:t>
            </a:r>
            <a:r>
              <a:rPr lang="en-US"/>
              <a:t>. </a:t>
            </a:r>
            <a:endParaRPr/>
          </a:p>
          <a:p>
            <a:pPr indent="0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499" y="1236975"/>
            <a:ext cx="5279002" cy="2886934"/>
          </a:xfrm>
          <a:prstGeom prst="rect">
            <a:avLst/>
          </a:prstGeom>
          <a:noFill/>
          <a:ln cap="flat" cmpd="sng" w="28575">
            <a:solidFill>
              <a:srgbClr val="FF8F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002" y="3462576"/>
            <a:ext cx="5483262" cy="2581050"/>
          </a:xfrm>
          <a:prstGeom prst="rect">
            <a:avLst/>
          </a:prstGeom>
          <a:noFill/>
          <a:ln cap="flat" cmpd="sng" w="28575">
            <a:solidFill>
              <a:srgbClr val="FF8F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/>
              <a:t>Private Section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Private section for parents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 can view their parent can view a childs </a:t>
            </a:r>
            <a:endParaRPr sz="2000"/>
          </a:p>
          <a:p>
            <a:pPr indent="0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daily activitiy/records. </a:t>
            </a:r>
            <a:endParaRPr sz="2000"/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Filter by date</a:t>
            </a:r>
            <a:endParaRPr sz="2000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121" y="1372100"/>
            <a:ext cx="4918528" cy="2689812"/>
          </a:xfrm>
          <a:prstGeom prst="rect">
            <a:avLst/>
          </a:prstGeom>
          <a:noFill/>
          <a:ln cap="flat" cmpd="sng" w="28575">
            <a:solidFill>
              <a:srgbClr val="FF8F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850" y="3435390"/>
            <a:ext cx="5082834" cy="2779686"/>
          </a:xfrm>
          <a:prstGeom prst="rect">
            <a:avLst/>
          </a:prstGeom>
          <a:noFill/>
          <a:ln cap="flat" cmpd="sng" w="28575">
            <a:solidFill>
              <a:srgbClr val="FF8F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/>
              <a:t>Private Section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Admin backend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Add/remove/edit services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Add/remove/edit events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Add/remove/edit special offers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These changes are reflected on relevant</a:t>
            </a:r>
            <a:endParaRPr sz="2000"/>
          </a:p>
          <a:p>
            <a:pPr indent="0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pages(index, services, etc...)</a:t>
            </a:r>
            <a:endParaRPr sz="2000"/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Edit and update/remove testimonials.</a:t>
            </a:r>
            <a:endParaRPr sz="2000"/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Search by keyword</a:t>
            </a:r>
            <a:endParaRPr sz="2000"/>
          </a:p>
          <a:p>
            <a:pPr indent="0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825" y="1371012"/>
            <a:ext cx="4476749" cy="2448225"/>
          </a:xfrm>
          <a:prstGeom prst="rect">
            <a:avLst/>
          </a:prstGeom>
          <a:noFill/>
          <a:ln cap="flat" cmpd="sng" w="28575">
            <a:solidFill>
              <a:srgbClr val="FF8F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100" y="3540775"/>
            <a:ext cx="4796851" cy="2331400"/>
          </a:xfrm>
          <a:prstGeom prst="rect">
            <a:avLst/>
          </a:prstGeom>
          <a:noFill/>
          <a:ln cap="flat" cmpd="sng" w="28575">
            <a:solidFill>
              <a:srgbClr val="FF8F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/>
              <a:t>Member/Admin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Only one header file used for entire site. 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Navigation built from menu table.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Links are </a:t>
            </a:r>
            <a:r>
              <a:rPr lang="en-US" sz="2000"/>
              <a:t>dynamically</a:t>
            </a:r>
            <a:r>
              <a:rPr lang="en-US" sz="2000"/>
              <a:t> created.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Extra links in parent section after login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New admin tab for admin login.</a:t>
            </a:r>
            <a:endParaRPr sz="2000"/>
          </a:p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448" y="1313175"/>
            <a:ext cx="6289427" cy="2671881"/>
          </a:xfrm>
          <a:prstGeom prst="rect">
            <a:avLst/>
          </a:prstGeom>
          <a:noFill/>
          <a:ln cap="flat" cmpd="sng" w="28575">
            <a:solidFill>
              <a:srgbClr val="FF8F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50" y="3429001"/>
            <a:ext cx="6289428" cy="2262374"/>
          </a:xfrm>
          <a:prstGeom prst="rect">
            <a:avLst/>
          </a:prstGeom>
          <a:noFill/>
          <a:ln cap="flat" cmpd="sng" w="28575">
            <a:solidFill>
              <a:srgbClr val="FF8F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/>
              <a:t>Technologies Used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HTML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CSS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PHP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MySQL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JavaScript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AOS Library (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https://michalsnik.github.io/aos/</a:t>
            </a:r>
            <a:r>
              <a:rPr lang="en-US" sz="2000"/>
              <a:t>)</a:t>
            </a:r>
            <a:endParaRPr sz="2000"/>
          </a:p>
          <a:p>
            <a:pPr indent="0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875" y="1425538"/>
            <a:ext cx="4362450" cy="2524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/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/>
              <a:t>Extra Feature(s)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Hosted website </a:t>
            </a:r>
            <a:r>
              <a:rPr lang="en-US" sz="2000"/>
              <a:t>unfortunately</a:t>
            </a:r>
            <a:r>
              <a:rPr lang="en-US" sz="2000"/>
              <a:t> due to a host session bug </a:t>
            </a:r>
            <a:r>
              <a:rPr lang="en-US" sz="2000"/>
              <a:t>occurring</a:t>
            </a:r>
            <a:r>
              <a:rPr lang="en-US" sz="2000"/>
              <a:t> online </a:t>
            </a:r>
            <a:r>
              <a:rPr lang="en-US" sz="2000"/>
              <a:t>only</a:t>
            </a:r>
            <a:r>
              <a:rPr lang="en-US" sz="2000"/>
              <a:t> the public website part is </a:t>
            </a:r>
            <a:r>
              <a:rPr lang="en-US" sz="2000"/>
              <a:t>available</a:t>
            </a:r>
            <a:r>
              <a:rPr lang="en-US" sz="2000"/>
              <a:t> at the moment -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https://meetalex.org/swd/index.html</a:t>
            </a:r>
            <a:r>
              <a:rPr lang="en-US" sz="2000"/>
              <a:t> </a:t>
            </a:r>
            <a:endParaRPr sz="2000"/>
          </a:p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Remote live database</a:t>
            </a:r>
            <a:endParaRPr sz="2000"/>
          </a:p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02000" spcFirstLastPara="1" rIns="70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en-US"/>
              <a:t>What is missing?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482" lvl="0" marL="34288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Email for registration is incomplete(php added but no email server).</a:t>
            </a:r>
            <a:endParaRPr sz="2000"/>
          </a:p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cture_slides_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